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59" r:id="rId7"/>
    <p:sldId id="284" r:id="rId8"/>
    <p:sldId id="282" r:id="rId9"/>
    <p:sldId id="285" r:id="rId10"/>
    <p:sldId id="295" r:id="rId11"/>
    <p:sldId id="290" r:id="rId12"/>
    <p:sldId id="293" r:id="rId13"/>
    <p:sldId id="294" r:id="rId14"/>
    <p:sldId id="292" r:id="rId15"/>
    <p:sldId id="283" r:id="rId16"/>
    <p:sldId id="291" r:id="rId17"/>
    <p:sldId id="286" r:id="rId18"/>
    <p:sldId id="270" r:id="rId1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89A2"/>
    <a:srgbClr val="FF0058"/>
    <a:srgbClr val="181717"/>
    <a:srgbClr val="000000"/>
    <a:srgbClr val="592A0E"/>
    <a:srgbClr val="0D0D0D"/>
    <a:srgbClr val="822433"/>
    <a:srgbClr val="000066"/>
    <a:srgbClr val="000099"/>
    <a:srgbClr val="0A0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D4FF9A9-73D0-4E62-B64C-9E219217418C}" type="datetime1">
              <a:rPr lang="en-GB" smtClean="0"/>
              <a:t>25/10/2022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706342-55CD-4F55-9921-27DD6E1BA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B14D6-4910-4F5E-9AAB-6E37A36EEFE5}" type="datetime1">
              <a:rPr lang="en-GB" smtClean="0"/>
              <a:pPr/>
              <a:t>25/10/2022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C86772-94DE-41DD-845F-738AE05EE90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829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However, drawbacks of CNNs clearly exist. Local receptive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field of CNNs makes model difficult to capture long-range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dependency and understanding global structure of object.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Stacking multiple layers can solve this problem, but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this leads to another problem of losing spatial information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and fine details.</a:t>
            </a:r>
          </a:p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NimbusRomNo9L-Regu"/>
            </a:endParaRPr>
          </a:p>
          <a:p>
            <a:pPr algn="l"/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Transformer presents also some drawbacks, indeed, for higher dimension data it results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prehibitevely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 costly since the self attention-mechanism have a cost of </a:t>
            </a:r>
            <a:r>
              <a:rPr lang="en-US" b="0" i="1">
                <a:solidFill>
                  <a:srgbClr val="C9D1D9"/>
                </a:solidFill>
                <a:effectLst/>
                <a:latin typeface="-apple-system"/>
              </a:rPr>
              <a:t>O(n^2)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, for this reason we have used Linformer </a:t>
            </a:r>
            <a:r>
              <a:rPr lang="en-US" b="1" i="0">
                <a:solidFill>
                  <a:srgbClr val="C9D1D9"/>
                </a:solidFill>
                <a:effectLst/>
                <a:latin typeface="-apple-system"/>
              </a:rPr>
              <a:t>[4]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 to overcome this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issuse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. Linformer reduce the complexity from quadratic to linear by projecting key and value to k dimension while applying self-attention, so that the cost results to be O(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nk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) with k defined as the projection dimension for key and value.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C86772-94DE-41DD-845F-738AE05EE90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233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C86772-94DE-41DD-845F-738AE05EE90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648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0C86772-94DE-41DD-845F-738AE05EE9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53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0C86772-94DE-41DD-845F-738AE05EE9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93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0C86772-94DE-41DD-845F-738AE05EE90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59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95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23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37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888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05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However, drawbacks of CNNs clearly exist. Local receptive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field of CNNs makes model difficult to capture long-range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dependency and understanding global structure of object.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Stacking multiple layers can solve this problem, but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this leads to another problem of losing spatial information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and fine details.</a:t>
            </a:r>
          </a:p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NimbusRomNo9L-Regu"/>
            </a:endParaRPr>
          </a:p>
          <a:p>
            <a:pPr algn="l"/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Transformer presents also some drawbacks, indeed, for higher dimension data it results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prehibitevely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 costly since the self attention-mechanism have a cost of </a:t>
            </a:r>
            <a:r>
              <a:rPr lang="en-US" b="0" i="1">
                <a:solidFill>
                  <a:srgbClr val="C9D1D9"/>
                </a:solidFill>
                <a:effectLst/>
                <a:latin typeface="-apple-system"/>
              </a:rPr>
              <a:t>O(n^2)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, for this reason we have used Linformer </a:t>
            </a:r>
            <a:r>
              <a:rPr lang="en-US" b="1" i="0">
                <a:solidFill>
                  <a:srgbClr val="C9D1D9"/>
                </a:solidFill>
                <a:effectLst/>
                <a:latin typeface="-apple-system"/>
              </a:rPr>
              <a:t>[4]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 to overcome this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issuse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. Linformer reduce the complexity from quadratic to linear by projecting key and value to k dimension while applying self-attention, so that the cost results to be O(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nk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) with k defined as the projection dimension for key and value.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21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6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C86772-94DE-41DD-845F-738AE05EE90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15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However, drawbacks of CNNs clearly exist. Local receptive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field of CNNs makes model difficult to capture long-range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dependency and understanding global structure of object.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Stacking multiple layers can solve this problem, but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this leads to another problem of losing spatial information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NimbusRomNo9L-Regu"/>
              </a:rPr>
              <a:t>and fine details.</a:t>
            </a:r>
          </a:p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NimbusRomNo9L-Regu"/>
            </a:endParaRPr>
          </a:p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NimbusRomNo9L-Regu"/>
            </a:endParaRPr>
          </a:p>
          <a:p>
            <a:pPr algn="l"/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Transformer presents also some drawbacks, indeed, for higher dimension data it results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prehibitevely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 costly since the self attention-mechanism have a cost of </a:t>
            </a:r>
            <a:r>
              <a:rPr lang="en-US" b="0" i="1">
                <a:solidFill>
                  <a:srgbClr val="C9D1D9"/>
                </a:solidFill>
                <a:effectLst/>
                <a:latin typeface="-apple-system"/>
              </a:rPr>
              <a:t>O(n^2)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, for this reason we have used Linformer </a:t>
            </a:r>
            <a:r>
              <a:rPr lang="en-US" b="1" i="0">
                <a:solidFill>
                  <a:srgbClr val="C9D1D9"/>
                </a:solidFill>
                <a:effectLst/>
                <a:latin typeface="-apple-system"/>
              </a:rPr>
              <a:t>[4]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 to overcome this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issuse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. Linformer reduce the complexity from quadratic to linear by projecting key and value to k dimension while applying self-attention, so that the cost results to be O(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nk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) with k defined as the projection dimension for key and value.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C86772-94DE-41DD-845F-738AE05EE90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93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rtlCol="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 here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#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 here 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#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 here 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#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 here 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sTYLEFORMER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sTYLEFORMER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Foc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 here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sTYLEFORMER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We Get The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 here 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sTYLEFORMER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rtlCol="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sTYLEFORMER</a:t>
            </a:r>
            <a:endParaRPr lang="en-GB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rtlCol="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sTYLEFORMER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rtlCol="0"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STYLEFORMER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rtlCol="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rtlCol="0"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sTYLEFORMER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sTYLEFORMER</a:t>
            </a:r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sTYLEFORMER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title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title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sTYLEFORMER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aphic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Graphic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sTYLEFORMER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7A9E80BB-C0DF-4F1B-8821-E3FD53412EFF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hyperlink" Target="https://it.linkedin.com/in/weihao-peng-a872b320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it.linkedin.com/in/fabio-caputo-41163b171" TargetMode="External"/><Relationship Id="rId11" Type="http://schemas.openxmlformats.org/officeDocument/2006/relationships/image" Target="../media/image29.jpeg"/><Relationship Id="rId5" Type="http://schemas.openxmlformats.org/officeDocument/2006/relationships/hyperlink" Target="https://colab.research.google.com/drive/1exy4kS-OdsHHA_yY9dzOjQCzAkz--6q6?authuser=4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s://github.com/SignorAutoma/nn_2022_project_styleformer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947B4676-63E2-4517-B6AA-9759C1B4A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8" name="Picture Placeholder 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097EFA2-63E5-4103-942E-C3EAE86FF1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7813" b="7813"/>
          <a:stretch>
            <a:fillRect/>
          </a:stretch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0174" y="6003837"/>
            <a:ext cx="1244360" cy="716140"/>
          </a:xfrm>
          <a:noFill/>
        </p:spPr>
        <p:txBody>
          <a:bodyPr rtlCol="0"/>
          <a:lstStyle/>
          <a:p>
            <a:pPr rtl="0"/>
            <a:r>
              <a:rPr lang="en-GB" sz="1400">
                <a:latin typeface="+mj-lt"/>
              </a:rPr>
              <a:t>Fabio Caputo</a:t>
            </a:r>
          </a:p>
          <a:p>
            <a:pPr rtl="0"/>
            <a:r>
              <a:rPr lang="en-GB" sz="1400">
                <a:latin typeface="+mj-lt"/>
              </a:rPr>
              <a:t>Weihao Peng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2B0B-212B-43EC-B38F-D12178767C36}"/>
              </a:ext>
            </a:extLst>
          </p:cNvPr>
          <p:cNvSpPr txBox="1"/>
          <p:nvPr/>
        </p:nvSpPr>
        <p:spPr>
          <a:xfrm>
            <a:off x="779646" y="6038741"/>
            <a:ext cx="612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+mj-lt"/>
              </a:rPr>
              <a:t>Sapienza </a:t>
            </a:r>
          </a:p>
          <a:p>
            <a:r>
              <a:rPr lang="it-IT">
                <a:solidFill>
                  <a:schemeClr val="bg1"/>
                </a:solidFill>
                <a:latin typeface="+mj-lt"/>
              </a:rPr>
              <a:t>University of Rome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3C0C1F-52FC-4FC9-B418-CDFCD2F65B9D}"/>
              </a:ext>
            </a:extLst>
          </p:cNvPr>
          <p:cNvSpPr txBox="1"/>
          <p:nvPr/>
        </p:nvSpPr>
        <p:spPr>
          <a:xfrm>
            <a:off x="2232025" y="2490281"/>
            <a:ext cx="7727950" cy="1877437"/>
          </a:xfrm>
          <a:prstGeom prst="rect">
            <a:avLst/>
          </a:prstGeom>
          <a:solidFill>
            <a:srgbClr val="0A2937">
              <a:alpha val="12941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6000" cap="all" err="1">
                <a:solidFill>
                  <a:schemeClr val="bg1"/>
                </a:solidFill>
                <a:latin typeface="+mj-lt"/>
              </a:rPr>
              <a:t>StyLEFORMER</a:t>
            </a:r>
            <a:br>
              <a:rPr lang="en-US" sz="2800" cap="small">
                <a:solidFill>
                  <a:schemeClr val="bg1"/>
                </a:solidFill>
                <a:latin typeface="+mj-lt"/>
              </a:rPr>
            </a:br>
            <a:r>
              <a:rPr lang="en-US" sz="2800" cap="small">
                <a:solidFill>
                  <a:schemeClr val="bg1"/>
                </a:solidFill>
                <a:latin typeface="+mj-lt"/>
              </a:rPr>
              <a:t>A Convolution-Free Style Image Generator </a:t>
            </a:r>
          </a:p>
          <a:p>
            <a:pPr algn="ctr"/>
            <a:r>
              <a:rPr lang="en-US" sz="2800" cap="small">
                <a:solidFill>
                  <a:schemeClr val="bg1"/>
                </a:solidFill>
                <a:latin typeface="+mj-lt"/>
              </a:rPr>
              <a:t>based on Transformer And Stylegan2.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ED5362-205E-4806-B162-734A486A3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58"/>
          <a:stretch/>
        </p:blipFill>
        <p:spPr bwMode="auto">
          <a:xfrm>
            <a:off x="152400" y="6003837"/>
            <a:ext cx="627246" cy="71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24">
            <a:extLst>
              <a:ext uri="{FF2B5EF4-FFF2-40B4-BE49-F238E27FC236}">
                <a16:creationId xmlns:a16="http://schemas.microsoft.com/office/drawing/2014/main" id="{CEE21D30-3533-46E6-BE48-0BF6C5AE5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9" b="61311"/>
          <a:stretch/>
        </p:blipFill>
        <p:spPr>
          <a:xfrm>
            <a:off x="0" y="4867275"/>
            <a:ext cx="12192000" cy="199072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noFill/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9E80BB-C0DF-4F1B-8821-E3FD53412EFF}" type="slidenum">
              <a:rPr kumimoji="0" lang="en-GB" sz="1000" b="0" i="0" u="none" strike="noStrike" kern="1200" cap="none" spc="2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000" b="0" i="0" u="none" strike="noStrike" kern="1200" cap="none" spc="2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/>
              <a:ea typeface="+mn-ea"/>
              <a:cs typeface="+mn-cs"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7A4BBC7-E61E-4BC7-A966-7E8BAF0AE1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23588" y="883845"/>
            <a:ext cx="6389888" cy="1099574"/>
          </a:xfrm>
        </p:spPr>
        <p:txBody>
          <a:bodyPr rtlCol="0" anchor="ctr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Preparation module is a module that creates </a:t>
            </a:r>
            <a:r>
              <a:rPr lang="en-GB" b="1">
                <a:solidFill>
                  <a:schemeClr val="bg1"/>
                </a:solidFill>
              </a:rPr>
              <a:t>Q</a:t>
            </a:r>
            <a:r>
              <a:rPr lang="en-GB">
                <a:solidFill>
                  <a:schemeClr val="bg1"/>
                </a:solidFill>
              </a:rPr>
              <a:t>uey, </a:t>
            </a:r>
            <a:r>
              <a:rPr lang="en-GB" b="1">
                <a:solidFill>
                  <a:schemeClr val="bg1"/>
                </a:solidFill>
              </a:rPr>
              <a:t>K</a:t>
            </a:r>
            <a:r>
              <a:rPr lang="en-GB">
                <a:solidFill>
                  <a:schemeClr val="bg1"/>
                </a:solidFill>
              </a:rPr>
              <a:t>ey and </a:t>
            </a:r>
            <a:r>
              <a:rPr lang="en-GB" b="1">
                <a:solidFill>
                  <a:schemeClr val="bg1"/>
                </a:solidFill>
              </a:rPr>
              <a:t>V</a:t>
            </a:r>
            <a:r>
              <a:rPr lang="en-GB">
                <a:solidFill>
                  <a:schemeClr val="bg1"/>
                </a:solidFill>
              </a:rPr>
              <a:t>alue to conduct attention:</a:t>
            </a:r>
          </a:p>
        </p:txBody>
      </p:sp>
      <p:sp>
        <p:nvSpPr>
          <p:cNvPr id="21" name="Title 33">
            <a:extLst>
              <a:ext uri="{FF2B5EF4-FFF2-40B4-BE49-F238E27FC236}">
                <a16:creationId xmlns:a16="http://schemas.microsoft.com/office/drawing/2014/main" id="{6673EF28-6A6F-4D7D-BCC7-E2F31CC8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9" y="1785909"/>
            <a:ext cx="3120339" cy="1493304"/>
          </a:xfrm>
        </p:spPr>
        <p:txBody>
          <a:bodyPr rtlCol="0"/>
          <a:lstStyle/>
          <a:p>
            <a:pPr algn="l" rtl="0"/>
            <a:r>
              <a:rPr lang="en-GB" cap="none" dirty="0">
                <a:solidFill>
                  <a:schemeClr val="bg1"/>
                </a:solidFill>
              </a:rPr>
              <a:t>COMPUTING</a:t>
            </a:r>
            <a:br>
              <a:rPr lang="en-GB" cap="none" dirty="0">
                <a:solidFill>
                  <a:schemeClr val="bg1"/>
                </a:solidFill>
              </a:rPr>
            </a:br>
            <a:r>
              <a:rPr lang="en-GB" cap="none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16257554-AC8B-4590-8068-11AE2D6C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tx1">
              <a:lumMod val="95000"/>
              <a:lumOff val="5000"/>
              <a:alpha val="19000"/>
            </a:schemeClr>
          </a:solidFill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all" spc="2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+mn-ea"/>
                <a:cs typeface="+mn-cs"/>
              </a:rPr>
              <a:t>Neural network 2022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4B1DAE4-6EF8-9FA0-AB38-C6EF805F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325" y="1785909"/>
            <a:ext cx="3896269" cy="4096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CC95384-3FB4-2CCC-D03C-79A4EE000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325" y="2984786"/>
            <a:ext cx="5420481" cy="1295581"/>
          </a:xfrm>
          <a:prstGeom prst="rect">
            <a:avLst/>
          </a:prstGeom>
        </p:spPr>
      </p:pic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16454FE1-8F8D-E09D-EF04-AA35D3241C00}"/>
              </a:ext>
            </a:extLst>
          </p:cNvPr>
          <p:cNvSpPr txBox="1">
            <a:spLocks/>
          </p:cNvSpPr>
          <p:nvPr/>
        </p:nvSpPr>
        <p:spPr>
          <a:xfrm>
            <a:off x="3723588" y="2195541"/>
            <a:ext cx="6389888" cy="883939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Main module is a module that performs attention operation:</a:t>
            </a:r>
          </a:p>
        </p:txBody>
      </p:sp>
    </p:spTree>
    <p:extLst>
      <p:ext uri="{BB962C8B-B14F-4D97-AF65-F5344CB8AC3E}">
        <p14:creationId xmlns:p14="http://schemas.microsoft.com/office/powerpoint/2010/main" val="100156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24">
            <a:extLst>
              <a:ext uri="{FF2B5EF4-FFF2-40B4-BE49-F238E27FC236}">
                <a16:creationId xmlns:a16="http://schemas.microsoft.com/office/drawing/2014/main" id="{1E8CEA8A-94D0-455C-9576-0D674BC7B2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6122" t="967" b="-967"/>
          <a:stretch/>
        </p:blipFill>
        <p:spPr>
          <a:xfrm>
            <a:off x="9735671" y="0"/>
            <a:ext cx="2456329" cy="68580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886" y="386715"/>
            <a:ext cx="3195686" cy="495301"/>
          </a:xfrm>
        </p:spPr>
        <p:txBody>
          <a:bodyPr rtlCol="0"/>
          <a:lstStyle/>
          <a:p>
            <a:pPr rtl="0"/>
            <a:r>
              <a:rPr lang="en-GB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9E80BB-C0DF-4F1B-8821-E3FD53412EFF}" type="slidenum">
              <a:rPr kumimoji="0" lang="en-GB" sz="1000" b="0" i="0" u="none" strike="noStrike" kern="1200" cap="none" spc="2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000" b="0" i="0" u="none" strike="noStrike" kern="1200" cap="none" spc="2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/>
              <a:ea typeface="+mn-ea"/>
              <a:cs typeface="+mn-cs"/>
            </a:endParaRP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7A22375-8F1B-4789-9B9D-1D34CCF6B544}"/>
              </a:ext>
            </a:extLst>
          </p:cNvPr>
          <p:cNvSpPr txBox="1">
            <a:spLocks/>
          </p:cNvSpPr>
          <p:nvPr/>
        </p:nvSpPr>
        <p:spPr>
          <a:xfrm>
            <a:off x="4465801" y="1366886"/>
            <a:ext cx="4967897" cy="4609097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Univers Light"/>
              <a:ea typeface="+mn-ea"/>
              <a:cs typeface="+mn-cs"/>
            </a:endParaRPr>
          </a:p>
        </p:txBody>
      </p:sp>
      <p:sp>
        <p:nvSpPr>
          <p:cNvPr id="13" name="Title 30">
            <a:extLst>
              <a:ext uri="{FF2B5EF4-FFF2-40B4-BE49-F238E27FC236}">
                <a16:creationId xmlns:a16="http://schemas.microsoft.com/office/drawing/2014/main" id="{4EAFA2DB-ADA7-4240-BB3E-360E9D733B1C}"/>
              </a:ext>
            </a:extLst>
          </p:cNvPr>
          <p:cNvSpPr txBox="1">
            <a:spLocks/>
          </p:cNvSpPr>
          <p:nvPr/>
        </p:nvSpPr>
        <p:spPr>
          <a:xfrm>
            <a:off x="4726686" y="882016"/>
            <a:ext cx="4707011" cy="495301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2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Franklin Gothic Demi Cond"/>
                <a:ea typeface="+mj-ea"/>
                <a:cs typeface="+mj-cs"/>
              </a:rPr>
              <a:t>FOCUS ON ENCODER BLOCK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D70B9C81-A3DF-4FD5-80DC-F9A16B3B62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9953" y="6290063"/>
            <a:ext cx="1876010" cy="501650"/>
          </a:xfrm>
          <a:solidFill>
            <a:schemeClr val="tx1">
              <a:lumMod val="95000"/>
              <a:lumOff val="5000"/>
              <a:alpha val="19000"/>
            </a:schemeClr>
          </a:solidFill>
        </p:spPr>
        <p:txBody>
          <a:bodyPr rtlCol="0"/>
          <a:lstStyle/>
          <a:p>
            <a:pPr rtl="0"/>
            <a:r>
              <a:rPr lang="en-GB"/>
              <a:t>Neural network 2022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E4E48D-2725-791C-E56C-09EE5C8B4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78" y="177080"/>
            <a:ext cx="4252321" cy="6179270"/>
          </a:xfrm>
          <a:prstGeom prst="rect">
            <a:avLst/>
          </a:prstGeom>
        </p:spPr>
      </p:pic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05FFFEA4-CFFC-E6AC-5826-746FC2087506}"/>
              </a:ext>
            </a:extLst>
          </p:cNvPr>
          <p:cNvSpPr txBox="1">
            <a:spLocks/>
          </p:cNvSpPr>
          <p:nvPr/>
        </p:nvSpPr>
        <p:spPr>
          <a:xfrm>
            <a:off x="4616787" y="1872618"/>
            <a:ext cx="4967897" cy="3835369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t>Pr</a:t>
            </a:r>
            <a:r>
              <a:rPr lang="en-US" sz="1800" dirty="0">
                <a:solidFill>
                  <a:prstClr val="white">
                    <a:lumMod val="85000"/>
                  </a:prstClr>
                </a:solidFill>
                <a:latin typeface="Univers Light"/>
              </a:rPr>
              <a:t>e-Layer Normalization procedure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t>Demodulation of </a:t>
            </a:r>
            <a:r>
              <a:rPr lang="en-US" sz="1800" b="1" dirty="0">
                <a:solidFill>
                  <a:prstClr val="white">
                    <a:lumMod val="85000"/>
                  </a:prstClr>
                </a:solidFill>
                <a:latin typeface="Univers Light"/>
              </a:rPr>
              <a:t>Q</a:t>
            </a:r>
            <a:r>
              <a:rPr lang="en-US" sz="1800" dirty="0">
                <a:solidFill>
                  <a:prstClr val="white">
                    <a:lumMod val="85000"/>
                  </a:prstClr>
                </a:solidFill>
                <a:latin typeface="Univers Light"/>
              </a:rPr>
              <a:t>uery, </a:t>
            </a:r>
            <a:r>
              <a:rPr lang="en-US" sz="1800" b="1" dirty="0">
                <a:solidFill>
                  <a:prstClr val="white">
                    <a:lumMod val="85000"/>
                  </a:prstClr>
                </a:solidFill>
                <a:latin typeface="Univers Light"/>
              </a:rPr>
              <a:t>K</a:t>
            </a:r>
            <a:r>
              <a:rPr lang="en-US" sz="1800" dirty="0">
                <a:solidFill>
                  <a:prstClr val="white">
                    <a:lumMod val="85000"/>
                  </a:prstClr>
                </a:solidFill>
                <a:latin typeface="Univers Light"/>
              </a:rPr>
              <a:t>ey and </a:t>
            </a:r>
            <a:r>
              <a:rPr lang="en-US" sz="1800" b="1" dirty="0">
                <a:solidFill>
                  <a:prstClr val="white">
                    <a:lumMod val="85000"/>
                  </a:prstClr>
                </a:solidFill>
                <a:latin typeface="Univers Light"/>
              </a:rPr>
              <a:t>V</a:t>
            </a:r>
            <a:r>
              <a:rPr lang="en-US" sz="1800" dirty="0">
                <a:solidFill>
                  <a:prstClr val="white">
                    <a:lumMod val="85000"/>
                  </a:prstClr>
                </a:solidFill>
                <a:latin typeface="Univers Light"/>
              </a:rPr>
              <a:t>alue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t>Core of Self-Attention: production of the attention map and the weighted sum of V with attention map itself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prstClr val="white">
                    <a:lumMod val="85000"/>
                  </a:prstClr>
                </a:solidFill>
                <a:latin typeface="Univers Light"/>
              </a:rPr>
              <a:t>Increased the number of head of multi-head attention           the created attention map will be different for each head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t>Further demodulation</a:t>
            </a:r>
            <a:endParaRPr lang="en-US" sz="1800" dirty="0">
              <a:solidFill>
                <a:prstClr val="white">
                  <a:lumMod val="85000"/>
                </a:prstClr>
              </a:solidFill>
              <a:latin typeface="Univers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t>Add bias and noise at end of each blocks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011365B2-5BEB-0EE4-7DDD-EDF3219781D5}"/>
              </a:ext>
            </a:extLst>
          </p:cNvPr>
          <p:cNvSpPr/>
          <p:nvPr/>
        </p:nvSpPr>
        <p:spPr>
          <a:xfrm>
            <a:off x="5980168" y="3844958"/>
            <a:ext cx="519845" cy="12254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24">
            <a:extLst>
              <a:ext uri="{FF2B5EF4-FFF2-40B4-BE49-F238E27FC236}">
                <a16:creationId xmlns:a16="http://schemas.microsoft.com/office/drawing/2014/main" id="{1E8CEA8A-94D0-455C-9576-0D674BC7B2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9882" t="24898" r="39971" b="37722"/>
          <a:stretch/>
        </p:blipFill>
        <p:spPr>
          <a:xfrm>
            <a:off x="9735671" y="0"/>
            <a:ext cx="2456329" cy="68580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9" y="546310"/>
            <a:ext cx="7121174" cy="495301"/>
          </a:xfrm>
        </p:spPr>
        <p:txBody>
          <a:bodyPr rtlCol="0"/>
          <a:lstStyle/>
          <a:p>
            <a:pPr rtl="0"/>
            <a:r>
              <a:rPr lang="en-GB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en-GB" smtClean="0"/>
              <a:pPr rtl="0"/>
              <a:t>12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A1B863-24EF-4211-B20E-B38812E7A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999474"/>
              </p:ext>
            </p:extLst>
          </p:nvPr>
        </p:nvGraphicFramePr>
        <p:xfrm>
          <a:off x="954741" y="1825624"/>
          <a:ext cx="3554723" cy="353575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62075">
                  <a:extLst>
                    <a:ext uri="{9D8B030D-6E8A-4147-A177-3AD203B41FA5}">
                      <a16:colId xmlns:a16="http://schemas.microsoft.com/office/drawing/2014/main" val="1666794032"/>
                    </a:ext>
                  </a:extLst>
                </a:gridCol>
                <a:gridCol w="751474">
                  <a:extLst>
                    <a:ext uri="{9D8B030D-6E8A-4147-A177-3AD203B41FA5}">
                      <a16:colId xmlns:a16="http://schemas.microsoft.com/office/drawing/2014/main" val="1439334436"/>
                    </a:ext>
                  </a:extLst>
                </a:gridCol>
                <a:gridCol w="1441174">
                  <a:extLst>
                    <a:ext uri="{9D8B030D-6E8A-4147-A177-3AD203B41FA5}">
                      <a16:colId xmlns:a16="http://schemas.microsoft.com/office/drawing/2014/main" val="636755705"/>
                    </a:ext>
                  </a:extLst>
                </a:gridCol>
              </a:tblGrid>
              <a:tr h="357187">
                <a:tc>
                  <a:txBody>
                    <a:bodyPr/>
                    <a:lstStyle/>
                    <a:p>
                      <a:pPr algn="ctr" rtl="0"/>
                      <a:r>
                        <a:rPr lang="en-GB" sz="1600" noProof="0">
                          <a:latin typeface="+mj-lt"/>
                        </a:rPr>
                        <a:t>CIFAR-10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cap="all" spc="100" noProof="0">
                          <a:latin typeface="+mj-lt"/>
                        </a:rPr>
                        <a:t>FID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25000"/>
                        </a:lnSpc>
                      </a:pPr>
                      <a:r>
                        <a:rPr lang="en-GB" sz="1600" b="0" cap="all" spc="100" noProof="0">
                          <a:latin typeface="+mj-lt"/>
                        </a:rPr>
                        <a:t>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917529"/>
                  </a:ext>
                </a:extLst>
              </a:tr>
              <a:tr h="792244">
                <a:tc>
                  <a:txBody>
                    <a:bodyPr/>
                    <a:lstStyle/>
                    <a:p>
                      <a:pPr algn="ctr" rtl="0"/>
                      <a:r>
                        <a:rPr lang="en-GB" sz="1200" cap="all" noProof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PROGRESSIVE GAN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noProof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15.52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noProof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8.80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0154912"/>
                  </a:ext>
                </a:extLst>
              </a:tr>
              <a:tr h="792244">
                <a:tc>
                  <a:txBody>
                    <a:bodyPr/>
                    <a:lstStyle/>
                    <a:p>
                      <a:pPr algn="ctr" rtl="0"/>
                      <a:r>
                        <a:rPr lang="en-GB" sz="1200" cap="all" noProof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Transgan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noProof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9.26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noProof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9.02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8439992"/>
                  </a:ext>
                </a:extLst>
              </a:tr>
              <a:tr h="792244">
                <a:tc>
                  <a:txBody>
                    <a:bodyPr/>
                    <a:lstStyle/>
                    <a:p>
                      <a:pPr algn="ctr" rtl="0"/>
                      <a:r>
                        <a:rPr lang="en-GB" sz="1200" cap="all" noProof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Stylegan2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noProof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noProof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9.83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8017115"/>
                  </a:ext>
                </a:extLst>
              </a:tr>
              <a:tr h="792244">
                <a:tc>
                  <a:txBody>
                    <a:bodyPr/>
                    <a:lstStyle/>
                    <a:p>
                      <a:pPr algn="ctr" rtl="0"/>
                      <a:r>
                        <a:rPr lang="en-GB" sz="1200" cap="all" noProof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styleformer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noProof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noProof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9674847"/>
                  </a:ext>
                </a:extLst>
              </a:tr>
            </a:tbl>
          </a:graphicData>
        </a:graphic>
      </p:graphicFrame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7A22375-8F1B-4789-9B9D-1D34CCF6B544}"/>
              </a:ext>
            </a:extLst>
          </p:cNvPr>
          <p:cNvSpPr txBox="1">
            <a:spLocks/>
          </p:cNvSpPr>
          <p:nvPr/>
        </p:nvSpPr>
        <p:spPr>
          <a:xfrm>
            <a:off x="4749006" y="1291446"/>
            <a:ext cx="4747123" cy="4649400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CIFAR-10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is widely used as a benchmark dataset. They used 50K images(32x32) at the training set, without using label.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We have used two of the most known metrics for image evaluation:</a:t>
            </a:r>
            <a:endParaRPr lang="en-US" b="1" i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Fréchet Inception Distance,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known as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FID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is a method for comparing the statistics of two distributions by computing the distance between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Inception score,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known as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is a popular metric for judging the image outputs of GAN which measure of how realistic a GAN’s output is.</a:t>
            </a:r>
          </a:p>
          <a:p>
            <a:endParaRPr lang="en-US" b="0" i="0" dirty="0"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3" name="Title 30">
            <a:extLst>
              <a:ext uri="{FF2B5EF4-FFF2-40B4-BE49-F238E27FC236}">
                <a16:creationId xmlns:a16="http://schemas.microsoft.com/office/drawing/2014/main" id="{4EAFA2DB-ADA7-4240-BB3E-360E9D733B1C}"/>
              </a:ext>
            </a:extLst>
          </p:cNvPr>
          <p:cNvSpPr txBox="1">
            <a:spLocks/>
          </p:cNvSpPr>
          <p:nvPr/>
        </p:nvSpPr>
        <p:spPr>
          <a:xfrm>
            <a:off x="874059" y="1043796"/>
            <a:ext cx="7121174" cy="495301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How good STYLEFORM is?</a:t>
            </a:r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9578878C-3210-4D15-BB0C-A5776A0D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9953" y="6290063"/>
            <a:ext cx="1876010" cy="501650"/>
          </a:xfrm>
          <a:solidFill>
            <a:schemeClr val="tx1">
              <a:lumMod val="95000"/>
              <a:lumOff val="5000"/>
              <a:alpha val="19000"/>
            </a:schemeClr>
          </a:solidFill>
        </p:spPr>
        <p:txBody>
          <a:bodyPr rtlCol="0"/>
          <a:lstStyle/>
          <a:p>
            <a:pPr rtl="0"/>
            <a:r>
              <a:rPr lang="en-GB"/>
              <a:t>Neural network 2022</a:t>
            </a:r>
          </a:p>
        </p:txBody>
      </p:sp>
    </p:spTree>
    <p:extLst>
      <p:ext uri="{BB962C8B-B14F-4D97-AF65-F5344CB8AC3E}">
        <p14:creationId xmlns:p14="http://schemas.microsoft.com/office/powerpoint/2010/main" val="2813397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24">
            <a:extLst>
              <a:ext uri="{FF2B5EF4-FFF2-40B4-BE49-F238E27FC236}">
                <a16:creationId xmlns:a16="http://schemas.microsoft.com/office/drawing/2014/main" id="{1E8CEA8A-94D0-455C-9576-0D674BC7B2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29246" t="15598" r="50607" b="47022"/>
          <a:stretch/>
        </p:blipFill>
        <p:spPr>
          <a:xfrm>
            <a:off x="9735671" y="0"/>
            <a:ext cx="2456329" cy="68580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9" y="546310"/>
            <a:ext cx="7121174" cy="495301"/>
          </a:xfrm>
        </p:spPr>
        <p:txBody>
          <a:bodyPr rtlCol="0"/>
          <a:lstStyle/>
          <a:p>
            <a:pPr rtl="0"/>
            <a:r>
              <a:rPr lang="en-GB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en-GB" smtClean="0"/>
              <a:pPr rtl="0"/>
              <a:t>13</a:t>
            </a:fld>
            <a:endParaRPr lang="en-GB"/>
          </a:p>
        </p:txBody>
      </p:sp>
      <p:sp>
        <p:nvSpPr>
          <p:cNvPr id="13" name="Title 30">
            <a:extLst>
              <a:ext uri="{FF2B5EF4-FFF2-40B4-BE49-F238E27FC236}">
                <a16:creationId xmlns:a16="http://schemas.microsoft.com/office/drawing/2014/main" id="{4EAFA2DB-ADA7-4240-BB3E-360E9D733B1C}"/>
              </a:ext>
            </a:extLst>
          </p:cNvPr>
          <p:cNvSpPr txBox="1">
            <a:spLocks/>
          </p:cNvSpPr>
          <p:nvPr/>
        </p:nvSpPr>
        <p:spPr>
          <a:xfrm>
            <a:off x="874059" y="1043796"/>
            <a:ext cx="7121174" cy="495301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WHAT WE EXPERIMENTED ON COLAB?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27BCC94-691D-4180-BA0A-52F9D3D7EF19}"/>
              </a:ext>
            </a:extLst>
          </p:cNvPr>
          <p:cNvSpPr txBox="1">
            <a:spLocks/>
          </p:cNvSpPr>
          <p:nvPr/>
        </p:nvSpPr>
        <p:spPr>
          <a:xfrm>
            <a:off x="874059" y="2205142"/>
            <a:ext cx="4747123" cy="2447716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Training and image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Assembling a custom and topic-based dataset to train on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Assembling generate images to achieve a morph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Exploring latent vectors direction performing fine tune.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05896D5-E011-4035-AB2F-FD817C8E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9953" y="6290063"/>
            <a:ext cx="1876010" cy="501650"/>
          </a:xfrm>
          <a:solidFill>
            <a:schemeClr val="tx1">
              <a:lumMod val="95000"/>
              <a:lumOff val="5000"/>
              <a:alpha val="19000"/>
            </a:schemeClr>
          </a:solidFill>
        </p:spPr>
        <p:txBody>
          <a:bodyPr rtlCol="0"/>
          <a:lstStyle/>
          <a:p>
            <a:pPr rtl="0"/>
            <a:r>
              <a:rPr lang="en-GB"/>
              <a:t>Neural network 2022</a:t>
            </a:r>
          </a:p>
        </p:txBody>
      </p:sp>
      <p:pic>
        <p:nvPicPr>
          <p:cNvPr id="10" name="movie (2)">
            <a:hlinkClick r:id="" action="ppaction://media"/>
            <a:extLst>
              <a:ext uri="{FF2B5EF4-FFF2-40B4-BE49-F238E27FC236}">
                <a16:creationId xmlns:a16="http://schemas.microsoft.com/office/drawing/2014/main" id="{DF99C912-FD0B-46EA-95E7-331292906B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09234" y="2205142"/>
            <a:ext cx="1746833" cy="174683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456A220-DACE-44D7-90DD-AB8D889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296" y="4929552"/>
            <a:ext cx="5869771" cy="12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24">
            <a:extLst>
              <a:ext uri="{FF2B5EF4-FFF2-40B4-BE49-F238E27FC236}">
                <a16:creationId xmlns:a16="http://schemas.microsoft.com/office/drawing/2014/main" id="{1E8CEA8A-94D0-455C-9576-0D674BC7B2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5958" t="62620" r="53895"/>
          <a:stretch/>
        </p:blipFill>
        <p:spPr>
          <a:xfrm>
            <a:off x="9735671" y="0"/>
            <a:ext cx="2456329" cy="68580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9" y="546310"/>
            <a:ext cx="7121174" cy="495301"/>
          </a:xfrm>
        </p:spPr>
        <p:txBody>
          <a:bodyPr rtlCol="0"/>
          <a:lstStyle/>
          <a:p>
            <a:pPr rtl="0"/>
            <a:r>
              <a:rPr lang="en-GB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en-GB" smtClean="0"/>
              <a:pPr rtl="0"/>
              <a:t>14</a:t>
            </a:fld>
            <a:endParaRPr lang="en-GB"/>
          </a:p>
        </p:txBody>
      </p:sp>
      <p:sp>
        <p:nvSpPr>
          <p:cNvPr id="13" name="Title 30">
            <a:extLst>
              <a:ext uri="{FF2B5EF4-FFF2-40B4-BE49-F238E27FC236}">
                <a16:creationId xmlns:a16="http://schemas.microsoft.com/office/drawing/2014/main" id="{4EAFA2DB-ADA7-4240-BB3E-360E9D733B1C}"/>
              </a:ext>
            </a:extLst>
          </p:cNvPr>
          <p:cNvSpPr txBox="1">
            <a:spLocks/>
          </p:cNvSpPr>
          <p:nvPr/>
        </p:nvSpPr>
        <p:spPr>
          <a:xfrm>
            <a:off x="874059" y="1043796"/>
            <a:ext cx="7121174" cy="495301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WHAT’S NEXT?</a:t>
            </a:r>
          </a:p>
        </p:txBody>
      </p:sp>
      <p:pic>
        <p:nvPicPr>
          <p:cNvPr id="1026" name="Picture 2" descr="person holding white ceramic mug">
            <a:extLst>
              <a:ext uri="{FF2B5EF4-FFF2-40B4-BE49-F238E27FC236}">
                <a16:creationId xmlns:a16="http://schemas.microsoft.com/office/drawing/2014/main" id="{401C82B9-662D-4BCE-B6FF-EA9FFA87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33" y="1493553"/>
            <a:ext cx="2565400" cy="38481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27BCC94-691D-4180-BA0A-52F9D3D7EF19}"/>
              </a:ext>
            </a:extLst>
          </p:cNvPr>
          <p:cNvSpPr txBox="1">
            <a:spLocks/>
          </p:cNvSpPr>
          <p:nvPr/>
        </p:nvSpPr>
        <p:spPr>
          <a:xfrm>
            <a:off x="874059" y="2193745"/>
            <a:ext cx="4747123" cy="2447716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Test Styleformer with high end resources to have better train results in less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Reduce the computational cost to test with higher-resolution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Redesign also the discriminator to use Transformer.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Porting this project to Stylegan3.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05896D5-E011-4035-AB2F-FD817C8E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9953" y="6290063"/>
            <a:ext cx="1876010" cy="501650"/>
          </a:xfrm>
          <a:solidFill>
            <a:schemeClr val="tx1">
              <a:lumMod val="95000"/>
              <a:lumOff val="5000"/>
              <a:alpha val="19000"/>
            </a:schemeClr>
          </a:solidFill>
        </p:spPr>
        <p:txBody>
          <a:bodyPr rtlCol="0"/>
          <a:lstStyle/>
          <a:p>
            <a:pPr rtl="0"/>
            <a:r>
              <a:rPr lang="en-GB"/>
              <a:t>Neural network 2022</a:t>
            </a:r>
          </a:p>
        </p:txBody>
      </p:sp>
    </p:spTree>
    <p:extLst>
      <p:ext uri="{BB962C8B-B14F-4D97-AF65-F5344CB8AC3E}">
        <p14:creationId xmlns:p14="http://schemas.microsoft.com/office/powerpoint/2010/main" val="387909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 picture containing control panel&#10;&#10;Description automatically generated">
            <a:extLst>
              <a:ext uri="{FF2B5EF4-FFF2-40B4-BE49-F238E27FC236}">
                <a16:creationId xmlns:a16="http://schemas.microsoft.com/office/drawing/2014/main" id="{ECFB7C05-EB31-43C5-897C-62962AE62C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177" b="59445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8D996758-284E-4C63-9A4B-2C107FD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426228"/>
            <a:ext cx="5575851" cy="602902"/>
          </a:xfrm>
          <a:noFill/>
        </p:spPr>
        <p:txBody>
          <a:bodyPr rtlCol="0" anchor="t"/>
          <a:lstStyle/>
          <a:p>
            <a:pPr rtl="0"/>
            <a:r>
              <a:rPr lang="en-GB"/>
              <a:t>Thank you!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206A59-E2C8-4E81-AE9D-B2F7ADEEA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036998"/>
            <a:ext cx="5575849" cy="2118216"/>
          </a:xfrm>
          <a:noFill/>
        </p:spPr>
        <p:txBody>
          <a:bodyPr rtlCol="0"/>
          <a:lstStyle/>
          <a:p>
            <a:pPr rtl="0"/>
            <a:r>
              <a:rPr lang="en-GB"/>
              <a:t>       </a:t>
            </a:r>
            <a:r>
              <a:rPr lang="en-GB" b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Styleformer Implementation</a:t>
            </a:r>
            <a:endParaRPr lang="en-GB" b="1"/>
          </a:p>
          <a:p>
            <a:pPr rtl="0"/>
            <a:r>
              <a:rPr lang="en-GB" b="1"/>
              <a:t>       </a:t>
            </a:r>
            <a:r>
              <a:rPr lang="en-GB" b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</a:t>
            </a:r>
            <a:r>
              <a:rPr lang="en-GB" b="1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</a:t>
            </a:r>
            <a:r>
              <a:rPr lang="en-GB" b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Notebook</a:t>
            </a:r>
            <a:endParaRPr lang="en-GB" b="1"/>
          </a:p>
          <a:p>
            <a:pPr rtl="0"/>
            <a:r>
              <a:rPr lang="en-GB"/>
              <a:t>       </a:t>
            </a:r>
            <a:r>
              <a:rPr lang="en-GB" b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Fabio Caputo</a:t>
            </a:r>
            <a:endParaRPr lang="en-GB" b="1"/>
          </a:p>
          <a:p>
            <a:pPr rtl="0"/>
            <a:r>
              <a:rPr lang="en-GB" b="1"/>
              <a:t>       </a:t>
            </a:r>
            <a:r>
              <a:rPr lang="en-GB" b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Weihao Peng</a:t>
            </a:r>
            <a:endParaRPr lang="en-GB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BE851-241B-47F9-98FE-1996557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</p:spPr>
        <p:txBody>
          <a:bodyPr rtlCol="0"/>
          <a:lstStyle/>
          <a:p>
            <a:pPr rtl="0"/>
            <a:fld id="{7A9E80BB-C0DF-4F1B-8821-E3FD53412EFF}" type="slidenum">
              <a:rPr lang="en-GB" smtClean="0"/>
              <a:pPr rtl="0"/>
              <a:t>15</a:t>
            </a:fld>
            <a:endParaRPr lang="en-GB"/>
          </a:p>
        </p:txBody>
      </p:sp>
      <p:pic>
        <p:nvPicPr>
          <p:cNvPr id="11" name="Immagine 2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CB6896A-F0D9-434A-BD29-7F0CA0844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22" y="1980371"/>
            <a:ext cx="272004" cy="272004"/>
          </a:xfrm>
          <a:prstGeom prst="rect">
            <a:avLst/>
          </a:prstGeom>
        </p:spPr>
      </p:pic>
      <p:pic>
        <p:nvPicPr>
          <p:cNvPr id="12" name="Immagine 2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49D8023B-CCA4-40D1-A1C6-301E44121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22" y="2395419"/>
            <a:ext cx="272004" cy="2720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F688429-0FAB-4101-841C-62E09B62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12" y="1538539"/>
            <a:ext cx="519845" cy="32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Logos and Icons - Iconduck">
            <a:extLst>
              <a:ext uri="{FF2B5EF4-FFF2-40B4-BE49-F238E27FC236}">
                <a16:creationId xmlns:a16="http://schemas.microsoft.com/office/drawing/2014/main" id="{1E98EFE6-3ED7-476A-976C-3BD150A3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96" y="1126595"/>
            <a:ext cx="325344" cy="3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Placeholder 9">
            <a:extLst>
              <a:ext uri="{FF2B5EF4-FFF2-40B4-BE49-F238E27FC236}">
                <a16:creationId xmlns:a16="http://schemas.microsoft.com/office/drawing/2014/main" id="{8C7799A2-D0E5-4931-BB01-7DF07F7282E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2723" r="22723"/>
          <a:stretch>
            <a:fillRect/>
          </a:stretch>
        </p:blipFill>
        <p:spPr>
          <a:xfrm>
            <a:off x="8914026" y="1126595"/>
            <a:ext cx="3058887" cy="3714322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D813B50-3184-46CA-AA07-959F2C931C48}"/>
              </a:ext>
            </a:extLst>
          </p:cNvPr>
          <p:cNvSpPr/>
          <p:nvPr/>
        </p:nvSpPr>
        <p:spPr>
          <a:xfrm>
            <a:off x="10110366" y="1456350"/>
            <a:ext cx="235857" cy="2423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39CAF1-99D4-4933-8A03-B54F5DBD1A71}"/>
              </a:ext>
            </a:extLst>
          </p:cNvPr>
          <p:cNvSpPr/>
          <p:nvPr/>
        </p:nvSpPr>
        <p:spPr>
          <a:xfrm>
            <a:off x="10492441" y="4294982"/>
            <a:ext cx="341087" cy="3665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F0E40-96FC-49AB-8E38-458678A3B860}"/>
              </a:ext>
            </a:extLst>
          </p:cNvPr>
          <p:cNvSpPr/>
          <p:nvPr/>
        </p:nvSpPr>
        <p:spPr>
          <a:xfrm>
            <a:off x="10922415" y="4296336"/>
            <a:ext cx="144237" cy="152400"/>
          </a:xfrm>
          <a:prstGeom prst="rect">
            <a:avLst/>
          </a:prstGeom>
          <a:solidFill>
            <a:srgbClr val="FF0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Date Placeholder 2">
            <a:extLst>
              <a:ext uri="{FF2B5EF4-FFF2-40B4-BE49-F238E27FC236}">
                <a16:creationId xmlns:a16="http://schemas.microsoft.com/office/drawing/2014/main" id="{7D6A4588-D78C-4AA0-BAD8-BC281B68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tx1">
              <a:lumMod val="95000"/>
              <a:lumOff val="5000"/>
              <a:alpha val="19000"/>
            </a:schemeClr>
          </a:solidFill>
        </p:spPr>
        <p:txBody>
          <a:bodyPr rtlCol="0"/>
          <a:lstStyle/>
          <a:p>
            <a:pPr rtl="0"/>
            <a:r>
              <a:rPr lang="en-GB"/>
              <a:t>Neural network 2022</a:t>
            </a:r>
          </a:p>
        </p:txBody>
      </p:sp>
    </p:spTree>
    <p:extLst>
      <p:ext uri="{BB962C8B-B14F-4D97-AF65-F5344CB8AC3E}">
        <p14:creationId xmlns:p14="http://schemas.microsoft.com/office/powerpoint/2010/main" val="46544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Graphical user interface&#10;&#10;Description automatically generated">
            <a:extLst>
              <a:ext uri="{FF2B5EF4-FFF2-40B4-BE49-F238E27FC236}">
                <a16:creationId xmlns:a16="http://schemas.microsoft.com/office/drawing/2014/main" id="{94B503F7-F5DB-478D-AF16-E904CA0E05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6017" b="26017"/>
          <a:stretch>
            <a:fillRect/>
          </a:stretch>
        </p:blipFill>
        <p:spPr>
          <a:xfrm>
            <a:off x="0" y="3771900"/>
            <a:ext cx="12192000" cy="30861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05569"/>
            <a:ext cx="3952875" cy="1598481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Strong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style generator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convolution - free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9" y="258560"/>
            <a:ext cx="7559616" cy="3492500"/>
          </a:xfrm>
        </p:spPr>
        <p:txBody>
          <a:bodyPr rtlCol="0"/>
          <a:lstStyle/>
          <a:p>
            <a:pPr rtl="0"/>
            <a:r>
              <a:rPr lang="en-US" dirty="0">
                <a:solidFill>
                  <a:schemeClr val="bg1"/>
                </a:solidFill>
              </a:rPr>
              <a:t>GAN's (Generative Adversarial Networks) models are living a huge success since their introduction in 2014. Nowadays resolution and quality of the generated images increased a lot, despite that, there is something that doesn't changed: the consideration of convolutional backbones as fundamental to achieve high-resolution images and a stable training. In this work, we have tried to implement a strong, and light, style-based generator designed with as a convolution-free structure based on NPL technologies like Transformer and Attention.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 rtlCol="0"/>
          <a:lstStyle/>
          <a:p>
            <a:pPr rtl="0"/>
            <a:fld id="{7A9E80BB-C0DF-4F1B-8821-E3FD53412EFF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</p:spPr>
        <p:txBody>
          <a:bodyPr rtlCol="0"/>
          <a:lstStyle/>
          <a:p>
            <a:pPr rtl="0"/>
            <a:r>
              <a:rPr lang="en-GB"/>
              <a:t>Neural network 2022</a:t>
            </a:r>
          </a:p>
        </p:txBody>
      </p:sp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98FC3C-99C5-4143-81AA-96E8E077A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176" y="0"/>
            <a:ext cx="4020824" cy="2300397"/>
          </a:xfrm>
          <a:solidFill>
            <a:srgbClr val="000066">
              <a:alpha val="5000"/>
            </a:srgbClr>
          </a:solidFill>
        </p:spPr>
        <p:txBody>
          <a:bodyPr rtlCol="0"/>
          <a:lstStyle/>
          <a:p>
            <a:pPr rtl="0"/>
            <a:r>
              <a:rPr lang="en-GB"/>
              <a:t>tech</a:t>
            </a:r>
            <a:br>
              <a:rPr lang="en-GB"/>
            </a:br>
            <a:r>
              <a:rPr lang="en-GB">
                <a:solidFill>
                  <a:srgbClr val="8189A2"/>
                </a:solidFill>
              </a:rPr>
              <a:t>overview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DB887E2-88ED-403F-BA2A-36081EE10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1176" y="2300396"/>
            <a:ext cx="4020824" cy="4557603"/>
          </a:xfrm>
          <a:solidFill>
            <a:srgbClr val="000066">
              <a:alpha val="3922"/>
            </a:srgbClr>
          </a:solidFill>
        </p:spPr>
        <p:txBody>
          <a:bodyPr rtlCol="0"/>
          <a:lstStyle/>
          <a:p>
            <a:pPr rtl="0"/>
            <a:r>
              <a:rPr lang="en-GB"/>
              <a:t>How GAN works and why we are trying to use NPL technologies to generate images.</a:t>
            </a:r>
          </a:p>
        </p:txBody>
      </p:sp>
    </p:spTree>
    <p:extLst>
      <p:ext uri="{BB962C8B-B14F-4D97-AF65-F5344CB8AC3E}">
        <p14:creationId xmlns:p14="http://schemas.microsoft.com/office/powerpoint/2010/main" val="172013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50" descr="A picture containing control panel&#10;&#10;Description automatically generated">
            <a:extLst>
              <a:ext uri="{FF2B5EF4-FFF2-40B4-BE49-F238E27FC236}">
                <a16:creationId xmlns:a16="http://schemas.microsoft.com/office/drawing/2014/main" id="{0A5DC0A4-4DE1-46D6-9611-F40B59AF06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661" b="2661"/>
          <a:stretch>
            <a:fillRect/>
          </a:stretch>
        </p:blipFill>
        <p:spPr>
          <a:xfrm>
            <a:off x="8029574" y="0"/>
            <a:ext cx="4162425" cy="6858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15">
            <a:extLst>
              <a:ext uri="{FF2B5EF4-FFF2-40B4-BE49-F238E27FC236}">
                <a16:creationId xmlns:a16="http://schemas.microsoft.com/office/drawing/2014/main" id="{EC300756-CDF2-4932-B494-B50883B124EE}"/>
              </a:ext>
            </a:extLst>
          </p:cNvPr>
          <p:cNvSpPr txBox="1">
            <a:spLocks/>
          </p:cNvSpPr>
          <p:nvPr/>
        </p:nvSpPr>
        <p:spPr>
          <a:xfrm>
            <a:off x="8029575" y="0"/>
            <a:ext cx="4162426" cy="2790825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txBody>
          <a:bodyPr rtlCol="0" anchor="ctr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>
                <a:solidFill>
                  <a:schemeClr val="bg1"/>
                </a:solidFill>
              </a:rPr>
              <a:t>  Style</a:t>
            </a:r>
          </a:p>
          <a:p>
            <a:pPr algn="l"/>
            <a:r>
              <a:rPr lang="en-GB" sz="4000">
                <a:solidFill>
                  <a:schemeClr val="bg1"/>
                </a:solidFill>
              </a:rPr>
              <a:t>  G</a:t>
            </a:r>
            <a:r>
              <a:rPr lang="en-GB" sz="4000">
                <a:solidFill>
                  <a:schemeClr val="bg1">
                    <a:lumMod val="65000"/>
                  </a:schemeClr>
                </a:solidFill>
              </a:rPr>
              <a:t>enerative</a:t>
            </a:r>
            <a:br>
              <a:rPr lang="en-GB" sz="400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400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GB" sz="4000">
                <a:solidFill>
                  <a:schemeClr val="bg1"/>
                </a:solidFill>
              </a:rPr>
              <a:t>a</a:t>
            </a:r>
            <a:r>
              <a:rPr lang="en-GB" sz="4000">
                <a:solidFill>
                  <a:schemeClr val="bg1">
                    <a:lumMod val="65000"/>
                  </a:schemeClr>
                </a:solidFill>
              </a:rPr>
              <a:t>dversarial</a:t>
            </a:r>
            <a:br>
              <a:rPr lang="en-GB" sz="400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400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GB" sz="4000">
                <a:solidFill>
                  <a:schemeClr val="bg1"/>
                </a:solidFill>
              </a:rPr>
              <a:t>n</a:t>
            </a:r>
            <a:r>
              <a:rPr lang="en-GB" sz="4000">
                <a:solidFill>
                  <a:schemeClr val="bg1">
                    <a:lumMod val="65000"/>
                  </a:schemeClr>
                </a:solidFill>
              </a:rPr>
              <a:t>etwork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noFill/>
        </p:spPr>
        <p:txBody>
          <a:bodyPr rtlCol="0"/>
          <a:lstStyle/>
          <a:p>
            <a:pPr rtl="0"/>
            <a:fld id="{7A9E80BB-C0DF-4F1B-8821-E3FD53412EFF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1D8193E0-0A72-4800-BD57-B6471CF8B052}"/>
              </a:ext>
            </a:extLst>
          </p:cNvPr>
          <p:cNvSpPr txBox="1">
            <a:spLocks/>
          </p:cNvSpPr>
          <p:nvPr/>
        </p:nvSpPr>
        <p:spPr>
          <a:xfrm>
            <a:off x="337289" y="725533"/>
            <a:ext cx="7354996" cy="1747838"/>
          </a:xfrm>
          <a:prstGeom prst="rect">
            <a:avLst/>
          </a:prstGeom>
          <a:noFill/>
        </p:spPr>
        <p:txBody>
          <a:bodyPr tIns="0"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First GAN model was introduced by Ian Goodfellow in 2014.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StyleGAN is a progressive growing GAN architecture, able to synthesizing high resolution and quality images with incremental growing of discriminator and generator.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50" name="Picture 2" descr="No alt text provided for this image">
            <a:extLst>
              <a:ext uri="{FF2B5EF4-FFF2-40B4-BE49-F238E27FC236}">
                <a16:creationId xmlns:a16="http://schemas.microsoft.com/office/drawing/2014/main" id="{08DBA858-69BC-442A-8269-4349BDAF1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5" r="11174"/>
          <a:stretch/>
        </p:blipFill>
        <p:spPr bwMode="auto">
          <a:xfrm>
            <a:off x="2628900" y="2342990"/>
            <a:ext cx="2771775" cy="18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37037C-A921-42CB-9C0C-63C1D7D8C7D2}"/>
              </a:ext>
            </a:extLst>
          </p:cNvPr>
          <p:cNvSpPr txBox="1">
            <a:spLocks/>
          </p:cNvSpPr>
          <p:nvPr/>
        </p:nvSpPr>
        <p:spPr>
          <a:xfrm>
            <a:off x="342357" y="4407534"/>
            <a:ext cx="7349928" cy="2131378"/>
          </a:xfrm>
          <a:prstGeom prst="rect">
            <a:avLst/>
          </a:prstGeom>
          <a:noFill/>
        </p:spPr>
        <p:txBody>
          <a:bodyPr tIns="0"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That model shows some problems in generation, StyleGAN2 addressed most them using skip connection and replacing AdaIN with a statistic-based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Some problem remains, shortcomings derived using a convolutional network such locality problem led to a difficult capture of the global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59ED81F-5EE4-40D2-AD49-CE07B519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tx1">
              <a:lumMod val="95000"/>
              <a:lumOff val="5000"/>
              <a:alpha val="19000"/>
            </a:schemeClr>
          </a:solidFill>
        </p:spPr>
        <p:txBody>
          <a:bodyPr rtlCol="0"/>
          <a:lstStyle/>
          <a:p>
            <a:pPr rtl="0"/>
            <a:r>
              <a:rPr lang="en-GB"/>
              <a:t>Neural network 2022</a:t>
            </a:r>
          </a:p>
        </p:txBody>
      </p:sp>
    </p:spTree>
    <p:extLst>
      <p:ext uri="{BB962C8B-B14F-4D97-AF65-F5344CB8AC3E}">
        <p14:creationId xmlns:p14="http://schemas.microsoft.com/office/powerpoint/2010/main" val="286289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DAC21BC-5F93-4B15-B249-8D4AD20944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0521" b="18629"/>
          <a:stretch/>
        </p:blipFill>
        <p:spPr>
          <a:xfrm>
            <a:off x="0" y="4867275"/>
            <a:ext cx="12192000" cy="199072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noFill/>
        </p:spPr>
        <p:txBody>
          <a:bodyPr rtlCol="0"/>
          <a:lstStyle/>
          <a:p>
            <a:pPr rtl="0"/>
            <a:fld id="{7A9E80BB-C0DF-4F1B-8821-E3FD53412EFF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7A4BBC7-E61E-4BC7-A966-7E8BAF0AE1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92256" y="799304"/>
            <a:ext cx="6761363" cy="3635373"/>
          </a:xfrm>
        </p:spPr>
        <p:txBody>
          <a:bodyPr rtlCol="0" anchor="t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"The first transduction model </a:t>
            </a:r>
            <a:r>
              <a:rPr lang="en-US" b="1" i="1" dirty="0">
                <a:solidFill>
                  <a:schemeClr val="bg1"/>
                </a:solidFill>
              </a:rPr>
              <a:t>relying entirely on self-attention </a:t>
            </a:r>
            <a:r>
              <a:rPr lang="en-US" i="1" dirty="0">
                <a:solidFill>
                  <a:schemeClr val="bg1"/>
                </a:solidFill>
              </a:rPr>
              <a:t>to compute representations of its input and output without using sequence-aligned RNNs or convolution“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Designed for </a:t>
            </a:r>
            <a:r>
              <a:rPr lang="en-US" b="1" dirty="0">
                <a:solidFill>
                  <a:schemeClr val="bg1"/>
                </a:solidFill>
              </a:rPr>
              <a:t>NPL</a:t>
            </a:r>
            <a:r>
              <a:rPr lang="en-US" dirty="0">
                <a:solidFill>
                  <a:schemeClr val="bg1"/>
                </a:solidFill>
              </a:rPr>
              <a:t>, recently is rising as an alternative to convolution operation in the computer vision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Based on </a:t>
            </a:r>
            <a:r>
              <a:rPr lang="en-US" b="1" dirty="0">
                <a:solidFill>
                  <a:schemeClr val="bg1"/>
                </a:solidFill>
              </a:rPr>
              <a:t>attention</a:t>
            </a:r>
            <a:r>
              <a:rPr lang="en-US" dirty="0">
                <a:solidFill>
                  <a:schemeClr val="bg1"/>
                </a:solidFill>
              </a:rPr>
              <a:t>, a mechanism that mimic the cognitive attention focusing on small but significative details of an image, a token or any other significative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Stacking attention and combining them with feed-forward layers, we can form encoders (</a:t>
            </a:r>
            <a:r>
              <a:rPr lang="en-US" b="1" dirty="0">
                <a:solidFill>
                  <a:schemeClr val="bg1"/>
                </a:solidFill>
              </a:rPr>
              <a:t>self-attention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CF08ECC4-4D75-4C5A-B52A-FAB557B3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9" y="1724813"/>
            <a:ext cx="2893813" cy="1493304"/>
          </a:xfrm>
        </p:spPr>
        <p:txBody>
          <a:bodyPr rtlCol="0"/>
          <a:lstStyle/>
          <a:p>
            <a:pPr rtl="0"/>
            <a:r>
              <a:rPr lang="en-GB">
                <a:solidFill>
                  <a:schemeClr val="bg1"/>
                </a:solidFill>
              </a:rPr>
              <a:t>ALL 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you need is TRANSFORMER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924D6014-ACBF-49B8-975E-03D28447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tx1">
              <a:lumMod val="95000"/>
              <a:lumOff val="5000"/>
              <a:alpha val="19000"/>
            </a:schemeClr>
          </a:solidFill>
        </p:spPr>
        <p:txBody>
          <a:bodyPr rtlCol="0"/>
          <a:lstStyle/>
          <a:p>
            <a:pPr rtl="0"/>
            <a:r>
              <a:rPr lang="en-GB"/>
              <a:t>Neural network 2022</a:t>
            </a:r>
          </a:p>
        </p:txBody>
      </p:sp>
    </p:spTree>
    <p:extLst>
      <p:ext uri="{BB962C8B-B14F-4D97-AF65-F5344CB8AC3E}">
        <p14:creationId xmlns:p14="http://schemas.microsoft.com/office/powerpoint/2010/main" val="216660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24">
            <a:extLst>
              <a:ext uri="{FF2B5EF4-FFF2-40B4-BE49-F238E27FC236}">
                <a16:creationId xmlns:a16="http://schemas.microsoft.com/office/drawing/2014/main" id="{CEE21D30-3533-46E6-BE48-0BF6C5AE5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9" b="61311"/>
          <a:stretch/>
        </p:blipFill>
        <p:spPr>
          <a:xfrm>
            <a:off x="0" y="4867275"/>
            <a:ext cx="12192000" cy="199072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noFill/>
        </p:spPr>
        <p:txBody>
          <a:bodyPr rtlCol="0"/>
          <a:lstStyle/>
          <a:p>
            <a:pPr rtl="0"/>
            <a:fld id="{7A9E80BB-C0DF-4F1B-8821-E3FD53412EFF}" type="slidenum">
              <a:rPr lang="en-GB" smtClean="0"/>
              <a:pPr rtl="0"/>
              <a:t>6</a:t>
            </a:fld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7A4BBC7-E61E-4BC7-A966-7E8BAF0AE1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4102" y="1100855"/>
            <a:ext cx="6389888" cy="2941841"/>
          </a:xfrm>
        </p:spPr>
        <p:txBody>
          <a:bodyPr rtlCol="0" anchor="ctr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Solves the difficult to capture long-range dependency without stacking multiple layers.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Indeed, using self-attention we are able to capture long-range dependency and understand global features efficiently.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Using Linformer we can address Transformer expensive cost while dealing with high-resolution images.</a:t>
            </a:r>
          </a:p>
        </p:txBody>
      </p:sp>
      <p:sp>
        <p:nvSpPr>
          <p:cNvPr id="21" name="Title 33">
            <a:extLst>
              <a:ext uri="{FF2B5EF4-FFF2-40B4-BE49-F238E27FC236}">
                <a16:creationId xmlns:a16="http://schemas.microsoft.com/office/drawing/2014/main" id="{6673EF28-6A6F-4D7D-BCC7-E2F31CC8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9" y="1724813"/>
            <a:ext cx="2893813" cy="1493304"/>
          </a:xfrm>
        </p:spPr>
        <p:txBody>
          <a:bodyPr rtlCol="0"/>
          <a:lstStyle/>
          <a:p>
            <a:pPr rtl="0"/>
            <a:r>
              <a:rPr lang="en-GB">
                <a:solidFill>
                  <a:schemeClr val="bg1"/>
                </a:solidFill>
              </a:rPr>
              <a:t>ALL 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you need is TRANSFORMER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16257554-AC8B-4590-8068-11AE2D6C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tx1">
              <a:lumMod val="95000"/>
              <a:lumOff val="5000"/>
              <a:alpha val="19000"/>
            </a:schemeClr>
          </a:solidFill>
        </p:spPr>
        <p:txBody>
          <a:bodyPr rtlCol="0"/>
          <a:lstStyle/>
          <a:p>
            <a:pPr rtl="0"/>
            <a:r>
              <a:rPr lang="en-GB"/>
              <a:t>Neural network 2022</a:t>
            </a:r>
          </a:p>
        </p:txBody>
      </p:sp>
    </p:spTree>
    <p:extLst>
      <p:ext uri="{BB962C8B-B14F-4D97-AF65-F5344CB8AC3E}">
        <p14:creationId xmlns:p14="http://schemas.microsoft.com/office/powerpoint/2010/main" val="135025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dark, night, night sky&#10;&#10;Description automatically generated">
            <a:extLst>
              <a:ext uri="{FF2B5EF4-FFF2-40B4-BE49-F238E27FC236}">
                <a16:creationId xmlns:a16="http://schemas.microsoft.com/office/drawing/2014/main" id="{C3899084-7D32-45AA-A303-117B1E9770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088" b="9088"/>
          <a:stretch>
            <a:fillRect/>
          </a:stretch>
        </p:blipFill>
        <p:spPr/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771" y="0"/>
            <a:ext cx="4804229" cy="2300397"/>
          </a:xfrm>
          <a:solidFill>
            <a:srgbClr val="000066">
              <a:alpha val="5000"/>
            </a:srgbClr>
          </a:solidFill>
        </p:spPr>
        <p:txBody>
          <a:bodyPr rtlCol="0"/>
          <a:lstStyle/>
          <a:p>
            <a:pPr rtl="0"/>
            <a:r>
              <a:rPr lang="en-GB"/>
              <a:t>architecture</a:t>
            </a:r>
            <a:br>
              <a:rPr lang="en-GB"/>
            </a:br>
            <a:r>
              <a:rPr lang="en-GB">
                <a:solidFill>
                  <a:srgbClr val="8189A2"/>
                </a:solidFill>
              </a:rPr>
              <a:t>overview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DB887E2-88ED-403F-BA2A-36081EE10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7771" y="2278802"/>
            <a:ext cx="4020824" cy="4557603"/>
          </a:xfrm>
          <a:solidFill>
            <a:srgbClr val="000066">
              <a:alpha val="3922"/>
            </a:srgbClr>
          </a:solidFill>
        </p:spPr>
        <p:txBody>
          <a:bodyPr rtlCol="0"/>
          <a:lstStyle/>
          <a:p>
            <a:pPr rtl="0"/>
            <a:r>
              <a:rPr lang="en-GB"/>
              <a:t>How Styleformer is built, which are the main components and how it works</a:t>
            </a:r>
          </a:p>
        </p:txBody>
      </p:sp>
    </p:spTree>
    <p:extLst>
      <p:ext uri="{BB962C8B-B14F-4D97-AF65-F5344CB8AC3E}">
        <p14:creationId xmlns:p14="http://schemas.microsoft.com/office/powerpoint/2010/main" val="4112997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24">
            <a:extLst>
              <a:ext uri="{FF2B5EF4-FFF2-40B4-BE49-F238E27FC236}">
                <a16:creationId xmlns:a16="http://schemas.microsoft.com/office/drawing/2014/main" id="{1E8CEA8A-94D0-455C-9576-0D674BC7B2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8501" t="574" r="67621" b="-574"/>
          <a:stretch/>
        </p:blipFill>
        <p:spPr>
          <a:xfrm>
            <a:off x="9735671" y="0"/>
            <a:ext cx="2456329" cy="68580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886" y="386715"/>
            <a:ext cx="3195686" cy="495301"/>
          </a:xfrm>
        </p:spPr>
        <p:txBody>
          <a:bodyPr rtlCol="0"/>
          <a:lstStyle/>
          <a:p>
            <a:pPr rtl="0"/>
            <a:r>
              <a:rPr lang="en-GB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9E80BB-C0DF-4F1B-8821-E3FD53412EFF}" type="slidenum">
              <a:rPr kumimoji="0" lang="en-GB" sz="1000" b="0" i="0" u="none" strike="noStrike" kern="1200" cap="none" spc="2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000" b="0" i="0" u="none" strike="noStrike" kern="1200" cap="none" spc="2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/>
              <a:ea typeface="+mn-ea"/>
              <a:cs typeface="+mn-cs"/>
            </a:endParaRP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7A22375-8F1B-4789-9B9D-1D34CCF6B544}"/>
              </a:ext>
            </a:extLst>
          </p:cNvPr>
          <p:cNvSpPr txBox="1">
            <a:spLocks/>
          </p:cNvSpPr>
          <p:nvPr/>
        </p:nvSpPr>
        <p:spPr>
          <a:xfrm>
            <a:off x="4038598" y="1620483"/>
            <a:ext cx="5081723" cy="361703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t>Styleformer generator is conditioned on a learnable constant input and combined with a learnable positional encoding.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prstClr val="white">
                    <a:lumMod val="85000"/>
                  </a:prstClr>
                </a:solidFill>
                <a:latin typeface="Univers Light"/>
              </a:rPr>
              <a:t>The constant input(8x8) is flattened(64) to enter the Transformer-based encoder, then the Styleformer encoder.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prstClr val="white">
                    <a:lumMod val="85000"/>
                  </a:prstClr>
                </a:solidFill>
                <a:latin typeface="Univers Light"/>
              </a:rPr>
              <a:t>Each resolution passes through several encoder blocks.                 Bilinear upsample operation.                Adding positional encoding.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t>Repeat until </a:t>
            </a:r>
            <a:r>
              <a:rPr lang="en-US" sz="1800" dirty="0">
                <a:solidFill>
                  <a:prstClr val="white">
                    <a:lumMod val="85000"/>
                  </a:prstClr>
                </a:solidFill>
                <a:latin typeface="Univers Light"/>
              </a:rPr>
              <a:t>reaches the target image resolution.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Univers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Univers Light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66BBB6-F188-8F34-031A-E85A10932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37" y="362256"/>
            <a:ext cx="3252307" cy="6054703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652745DF-4BDA-55E6-B5B6-6DC2A12E7009}"/>
              </a:ext>
            </a:extLst>
          </p:cNvPr>
          <p:cNvSpPr/>
          <p:nvPr/>
        </p:nvSpPr>
        <p:spPr>
          <a:xfrm>
            <a:off x="6155252" y="3702746"/>
            <a:ext cx="848413" cy="114874"/>
          </a:xfrm>
          <a:prstGeom prst="rightArrow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127FFD83-1A71-0FE5-D097-0DA5C11B4A61}"/>
              </a:ext>
            </a:extLst>
          </p:cNvPr>
          <p:cNvSpPr/>
          <p:nvPr/>
        </p:nvSpPr>
        <p:spPr>
          <a:xfrm>
            <a:off x="5525738" y="3965373"/>
            <a:ext cx="848413" cy="114874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D70B9C81-A3DF-4FD5-80DC-F9A16B3B62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9953" y="6290063"/>
            <a:ext cx="1876010" cy="501650"/>
          </a:xfrm>
          <a:solidFill>
            <a:schemeClr val="tx1">
              <a:lumMod val="95000"/>
              <a:lumOff val="5000"/>
              <a:alpha val="19000"/>
            </a:schemeClr>
          </a:solidFill>
        </p:spPr>
        <p:txBody>
          <a:bodyPr rtlCol="0"/>
          <a:lstStyle/>
          <a:p>
            <a:pPr rtl="0"/>
            <a:r>
              <a:rPr lang="en-GB"/>
              <a:t>Neural network 2022</a:t>
            </a:r>
          </a:p>
        </p:txBody>
      </p:sp>
    </p:spTree>
    <p:extLst>
      <p:ext uri="{BB962C8B-B14F-4D97-AF65-F5344CB8AC3E}">
        <p14:creationId xmlns:p14="http://schemas.microsoft.com/office/powerpoint/2010/main" val="382828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24">
            <a:extLst>
              <a:ext uri="{FF2B5EF4-FFF2-40B4-BE49-F238E27FC236}">
                <a16:creationId xmlns:a16="http://schemas.microsoft.com/office/drawing/2014/main" id="{CEE21D30-3533-46E6-BE48-0BF6C5AE5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50"/>
          <a:stretch/>
        </p:blipFill>
        <p:spPr>
          <a:xfrm>
            <a:off x="0" y="4867275"/>
            <a:ext cx="12192000" cy="199072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noFill/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9E80BB-C0DF-4F1B-8821-E3FD53412EFF}" type="slidenum">
              <a:rPr kumimoji="0" lang="en-GB" sz="1000" b="0" i="0" u="none" strike="noStrike" kern="1200" cap="none" spc="2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000" b="0" i="0" u="none" strike="noStrike" kern="1200" cap="none" spc="2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/>
              <a:ea typeface="+mn-ea"/>
              <a:cs typeface="+mn-cs"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7A4BBC7-E61E-4BC7-A966-7E8BAF0AE1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4102" y="1100855"/>
            <a:ext cx="6389888" cy="2941841"/>
          </a:xfrm>
        </p:spPr>
        <p:txBody>
          <a:bodyPr rtlCol="0" anchor="ctr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We need a Transformer-based generator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We need a style modulation and demodulation methods</a:t>
            </a:r>
          </a:p>
          <a:p>
            <a:pPr rtl="0"/>
            <a:r>
              <a:rPr lang="en-GB">
                <a:solidFill>
                  <a:schemeClr val="bg1"/>
                </a:solidFill>
              </a:rPr>
              <a:t>Attention mechanism can be seen as built in two steps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GB">
                <a:solidFill>
                  <a:schemeClr val="bg1"/>
                </a:solidFill>
              </a:rPr>
              <a:t>preparation module: compute </a:t>
            </a:r>
            <a:r>
              <a:rPr lang="en-GB" b="1">
                <a:solidFill>
                  <a:schemeClr val="bg1"/>
                </a:solidFill>
              </a:rPr>
              <a:t>Q</a:t>
            </a:r>
            <a:r>
              <a:rPr lang="en-GB">
                <a:solidFill>
                  <a:schemeClr val="bg1"/>
                </a:solidFill>
              </a:rPr>
              <a:t>uery, </a:t>
            </a:r>
            <a:r>
              <a:rPr lang="en-GB" b="1">
                <a:solidFill>
                  <a:schemeClr val="bg1"/>
                </a:solidFill>
              </a:rPr>
              <a:t>K</a:t>
            </a:r>
            <a:r>
              <a:rPr lang="en-GB">
                <a:solidFill>
                  <a:schemeClr val="bg1"/>
                </a:solidFill>
              </a:rPr>
              <a:t>ey and</a:t>
            </a:r>
            <a:r>
              <a:rPr lang="en-GB" b="1">
                <a:solidFill>
                  <a:schemeClr val="bg1"/>
                </a:solidFill>
              </a:rPr>
              <a:t> V</a:t>
            </a:r>
            <a:r>
              <a:rPr lang="en-GB">
                <a:solidFill>
                  <a:schemeClr val="bg1"/>
                </a:solidFill>
              </a:rPr>
              <a:t>alue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GB">
                <a:solidFill>
                  <a:schemeClr val="bg1"/>
                </a:solidFill>
              </a:rPr>
              <a:t>main module: attention operation is applied</a:t>
            </a:r>
          </a:p>
        </p:txBody>
      </p:sp>
      <p:sp>
        <p:nvSpPr>
          <p:cNvPr id="21" name="Title 33">
            <a:extLst>
              <a:ext uri="{FF2B5EF4-FFF2-40B4-BE49-F238E27FC236}">
                <a16:creationId xmlns:a16="http://schemas.microsoft.com/office/drawing/2014/main" id="{6673EF28-6A6F-4D7D-BCC7-E2F31CC8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1724813"/>
            <a:ext cx="3247436" cy="1493304"/>
          </a:xfrm>
        </p:spPr>
        <p:txBody>
          <a:bodyPr rtlCol="0"/>
          <a:lstStyle/>
          <a:p>
            <a:pPr algn="l" rtl="0"/>
            <a:r>
              <a:rPr lang="en-GB" dirty="0">
                <a:solidFill>
                  <a:schemeClr val="bg1"/>
                </a:solidFill>
              </a:rPr>
              <a:t>Architecture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cap="none" dirty="0">
                <a:solidFill>
                  <a:schemeClr val="bg1">
                    <a:lumMod val="65000"/>
                  </a:schemeClr>
                </a:solidFill>
              </a:rPr>
              <a:t>ENCODER BLOCK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16257554-AC8B-4590-8068-11AE2D6C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tx1">
              <a:lumMod val="95000"/>
              <a:lumOff val="5000"/>
              <a:alpha val="19000"/>
            </a:schemeClr>
          </a:solidFill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all" spc="2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+mn-ea"/>
                <a:cs typeface="+mn-cs"/>
              </a:rPr>
              <a:t>Neural network 2022</a:t>
            </a:r>
          </a:p>
        </p:txBody>
      </p:sp>
    </p:spTree>
    <p:extLst>
      <p:ext uri="{BB962C8B-B14F-4D97-AF65-F5344CB8AC3E}">
        <p14:creationId xmlns:p14="http://schemas.microsoft.com/office/powerpoint/2010/main" val="415850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84_TF16411254_Win32" id="{5D274D11-0697-4834-AF4A-211123957BEE}" vid="{2000598D-51FE-417C-910D-B8F9D0EC8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C6AFC83-AE02-40B8-BC2C-6B2B8810629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230e9df3-be65-4c73-a93b-d1236ebd677e"/>
    <ds:schemaRef ds:uri="http://purl.org/dc/elements/1.1/"/>
    <ds:schemaRef ds:uri="http://schemas.openxmlformats.org/package/2006/metadata/core-properties"/>
    <ds:schemaRef ds:uri="http://www.w3.org/XML/1998/namespace"/>
    <ds:schemaRef ds:uri="71af3243-3dd4-4a8d-8c0d-dd76da1f02a5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16c05727-aa75-4e4a-9b5f-8a80a1165891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{BF6078C4-3747-467A-AA10-7025B8CB14D6}tf16411254_win32</Template>
  <TotalTime>11</TotalTime>
  <Words>1271</Words>
  <Application>Microsoft Office PowerPoint</Application>
  <PresentationFormat>Widescreen</PresentationFormat>
  <Paragraphs>155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Calibri</vt:lpstr>
      <vt:lpstr>Franklin Gothic Demi Cond</vt:lpstr>
      <vt:lpstr>NimbusRomNo9L-Regu</vt:lpstr>
      <vt:lpstr>Segoe UI Light</vt:lpstr>
      <vt:lpstr>Univers Light</vt:lpstr>
      <vt:lpstr>Office Theme</vt:lpstr>
      <vt:lpstr>PowerPoint Presentation</vt:lpstr>
      <vt:lpstr>Strong style generator convolution - free</vt:lpstr>
      <vt:lpstr>tech overview</vt:lpstr>
      <vt:lpstr>PowerPoint Presentation</vt:lpstr>
      <vt:lpstr>ALL  you need is TRANSFORMER</vt:lpstr>
      <vt:lpstr>ALL  you need is TRANSFORMER</vt:lpstr>
      <vt:lpstr>architecture overview</vt:lpstr>
      <vt:lpstr>ARCHITECTURE</vt:lpstr>
      <vt:lpstr>Architecture ENCODER BLOCK</vt:lpstr>
      <vt:lpstr>COMPUTING ATTENTION</vt:lpstr>
      <vt:lpstr>ARCHITECTURE</vt:lpstr>
      <vt:lpstr>Conclusions</vt:lpstr>
      <vt:lpstr>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Fabio Caputo</dc:creator>
  <cp:lastModifiedBy>Fabio Caputo</cp:lastModifiedBy>
  <cp:revision>4</cp:revision>
  <dcterms:created xsi:type="dcterms:W3CDTF">2022-10-22T15:09:19Z</dcterms:created>
  <dcterms:modified xsi:type="dcterms:W3CDTF">2022-10-25T09:24:07Z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